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43"/>
  </p:notesMasterIdLst>
  <p:handoutMasterIdLst>
    <p:handoutMasterId r:id="rId44"/>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93" r:id="rId29"/>
    <p:sldId id="277" r:id="rId30"/>
    <p:sldId id="311" r:id="rId31"/>
    <p:sldId id="312" r:id="rId32"/>
    <p:sldId id="281" r:id="rId33"/>
    <p:sldId id="320" r:id="rId34"/>
    <p:sldId id="301" r:id="rId35"/>
    <p:sldId id="322" r:id="rId36"/>
    <p:sldId id="323" r:id="rId37"/>
    <p:sldId id="319" r:id="rId38"/>
    <p:sldId id="260" r:id="rId39"/>
    <p:sldId id="262" r:id="rId40"/>
    <p:sldId id="268" r:id="rId41"/>
    <p:sldId id="2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 id="293"/>
          </p14:sldIdLst>
        </p14:section>
        <p14:section name="Architecture" id="{75AC119B-228B-3340-B890-835A4AFCBB01}">
          <p14:sldIdLst>
            <p14:sldId id="277"/>
            <p14:sldId id="311"/>
            <p14:sldId id="312"/>
            <p14:sldId id="281"/>
            <p14:sldId id="320"/>
          </p14:sldIdLst>
        </p14:section>
        <p14:section name="Conclusion" id="{23E49AB8-53DB-BA4D-9791-0687753423C9}">
          <p14:sldIdLst>
            <p14:sldId id="301"/>
            <p14:sldId id="322"/>
            <p14:sldId id="323"/>
          </p14:sldIdLst>
        </p14:section>
        <p14:section name="Future Work" id="{2F7B515C-F2E9-4740-A1B1-19AE4061393F}">
          <p14:sldIdLst>
            <p14:sldId id="319"/>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82310"/>
  </p:normalViewPr>
  <p:slideViewPr>
    <p:cSldViewPr snapToGrid="0" snapToObjects="1">
      <p:cViewPr>
        <p:scale>
          <a:sx n="144" d="100"/>
          <a:sy n="144" d="100"/>
        </p:scale>
        <p:origin x="-4424" y="-3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3/5/16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3/5/16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Group level - bring three merit.  </a:t>
            </a:r>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talk about the engineering part.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8441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includes many different cases on its page of papers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Each Google</a:t>
            </a:r>
            <a:r>
              <a:rPr lang="en-US" baseline="0" dirty="0" smtClean="0"/>
              <a:t> Scholar - to figure out co-author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exampe</a:t>
            </a:r>
            <a:r>
              <a:rPr lang="en-US" baseline="0" dirty="0" smtClean="0"/>
              <a:t> for </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21465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a:t>
            </a:r>
            <a:r>
              <a:rPr lang="en-US" baseline="0" dirty="0" smtClean="0"/>
              <a:t> say, Scholar Plot has solid foundation for individual. It works well. </a:t>
            </a:r>
          </a:p>
          <a:p>
            <a:r>
              <a:rPr lang="en-US" baseline="0" dirty="0" smtClean="0"/>
              <a:t>And also, I tired to scale it up. But it isn’t enough.</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scholarplot.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9" Type="http://schemas.openxmlformats.org/officeDocument/2006/relationships/image" Target="../media/image72.png"/><Relationship Id="rId20" Type="http://schemas.openxmlformats.org/officeDocument/2006/relationships/image" Target="../media/image8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15.tiff"/><Relationship Id="rId19" Type="http://schemas.openxmlformats.org/officeDocument/2006/relationships/image" Target="../media/image81.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39.xml.rels><?xml version="1.0" encoding="UTF-8" standalone="yes"?>
<Relationships xmlns="http://schemas.openxmlformats.org/package/2006/relationships"><Relationship Id="rId11" Type="http://schemas.openxmlformats.org/officeDocument/2006/relationships/image" Target="../media/image87.tiff"/><Relationship Id="rId12" Type="http://schemas.openxmlformats.org/officeDocument/2006/relationships/image" Target="../media/image88.tiff"/><Relationship Id="rId13" Type="http://schemas.openxmlformats.org/officeDocument/2006/relationships/image" Target="../media/image89.tiff"/><Relationship Id="rId14" Type="http://schemas.openxmlformats.org/officeDocument/2006/relationships/image" Target="../media/image90.tiff"/><Relationship Id="rId15" Type="http://schemas.openxmlformats.org/officeDocument/2006/relationships/image" Target="../media/image91.png"/><Relationship Id="rId16"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4.tiff"/><Relationship Id="rId9" Type="http://schemas.openxmlformats.org/officeDocument/2006/relationships/image" Target="../media/image85.tiff"/><Relationship Id="rId10" Type="http://schemas.openxmlformats.org/officeDocument/2006/relationships/image" Target="../media/image8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01.tiff"/><Relationship Id="rId12" Type="http://schemas.openxmlformats.org/officeDocument/2006/relationships/image" Target="../media/image102.tiff"/><Relationship Id="rId13"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3.tiff"/><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b="1" dirty="0" smtClean="0"/>
              <a:t>Kyeongan (Karl) Kwon</a:t>
            </a:r>
          </a:p>
          <a:p>
            <a:pPr algn="ctr"/>
            <a:r>
              <a:rPr lang="en-US" b="1" dirty="0"/>
              <a:t>PhD </a:t>
            </a:r>
            <a:r>
              <a:rPr lang="en-US" b="1" dirty="0" smtClean="0"/>
              <a:t>Proposal</a:t>
            </a:r>
            <a:endParaRPr lang="en-US" sz="2400" b="1" dirty="0" smtClean="0"/>
          </a:p>
          <a:p>
            <a:pPr algn="ctr"/>
            <a:endParaRPr lang="en-US" sz="1200" b="1" dirty="0" smtClean="0"/>
          </a:p>
          <a:p>
            <a:pPr algn="ctr"/>
            <a:r>
              <a:rPr lang="en-US" sz="2800" b="1" dirty="0" smtClean="0"/>
              <a:t>Advisor: Prof. Ioannis </a:t>
            </a:r>
            <a:r>
              <a:rPr lang="en-US" sz="2800" b="1" dirty="0" smtClean="0"/>
              <a:t>Pavlidis</a:t>
            </a:r>
            <a:endParaRPr lang="ko-KR" altLang="en-US" sz="2800" b="1"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begin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linds(horizont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Impact: post-production </a:t>
            </a:r>
            <a:r>
              <a:rPr lang="en-US" dirty="0"/>
              <a:t>merit</a:t>
            </a:r>
          </a:p>
          <a:p>
            <a:pPr lvl="1"/>
            <a:endParaRPr lang="en-US" dirty="0" smtClean="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a:t>Prestige: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linds(horizontal)">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Computer </a:t>
            </a:r>
            <a:r>
              <a:rPr lang="en-US" dirty="0"/>
              <a:t>Science, University of Houston</a:t>
            </a:r>
          </a:p>
          <a:p>
            <a:pPr lvl="1"/>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 Funding</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51315" y="1584680"/>
            <a:ext cx="7765142" cy="5078737"/>
          </a:xfrm>
          <a:prstGeom prst="rect">
            <a:avLst/>
          </a:prstGeom>
        </p:spPr>
      </p:pic>
    </p:spTree>
    <p:extLst>
      <p:ext uri="{BB962C8B-B14F-4D97-AF65-F5344CB8AC3E}">
        <p14:creationId xmlns:p14="http://schemas.microsoft.com/office/powerpoint/2010/main" val="1485285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32</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33</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127957" y="5339028"/>
            <a:ext cx="2007281" cy="523220"/>
          </a:xfrm>
          <a:prstGeom prst="rect">
            <a:avLst/>
          </a:prstGeom>
          <a:noFill/>
        </p:spPr>
        <p:txBody>
          <a:bodyPr wrap="none" rtlCol="0">
            <a:spAutoFit/>
          </a:bodyPr>
          <a:lstStyle/>
          <a:p>
            <a:r>
              <a:rPr lang="en-US" sz="2800" u="sng" dirty="0" smtClean="0">
                <a:solidFill>
                  <a:srgbClr val="00B0F0"/>
                </a:solidFill>
              </a:rPr>
              <a:t>M %</a:t>
            </a:r>
            <a:r>
              <a:rPr lang="en-US" sz="2800" dirty="0" smtClean="0"/>
              <a:t> </a:t>
            </a:r>
            <a:r>
              <a:rPr lang="en-US" sz="2800" dirty="0"/>
              <a:t>Daniel </a:t>
            </a:r>
          </a:p>
        </p:txBody>
      </p:sp>
      <p:sp>
        <p:nvSpPr>
          <p:cNvPr id="18" name="TextBox 17"/>
          <p:cNvSpPr txBox="1"/>
          <p:nvPr/>
        </p:nvSpPr>
        <p:spPr>
          <a:xfrm>
            <a:off x="1120011" y="5886143"/>
            <a:ext cx="1935145" cy="523220"/>
          </a:xfrm>
          <a:prstGeom prst="rect">
            <a:avLst/>
          </a:prstGeom>
          <a:noFill/>
        </p:spPr>
        <p:txBody>
          <a:bodyPr wrap="none" rtlCol="0">
            <a:spAutoFit/>
          </a:bodyPr>
          <a:lstStyle/>
          <a:p>
            <a:r>
              <a:rPr lang="en-US" sz="2800" dirty="0"/>
              <a:t>Daniel </a:t>
            </a:r>
            <a:r>
              <a:rPr lang="en-US" sz="2800" u="sng" dirty="0" smtClean="0">
                <a:solidFill>
                  <a:srgbClr val="00B0F0"/>
                </a:solidFill>
              </a:rPr>
              <a:t>M %</a:t>
            </a:r>
            <a:endParaRPr lang="en-US" sz="2800" u="sng" dirty="0">
              <a:solidFill>
                <a:srgbClr val="00B0F0"/>
              </a:solidFill>
            </a:endParaRPr>
          </a:p>
        </p:txBody>
      </p:sp>
      <p:sp>
        <p:nvSpPr>
          <p:cNvPr id="19" name="TextBox 18"/>
          <p:cNvSpPr txBox="1"/>
          <p:nvPr/>
        </p:nvSpPr>
        <p:spPr>
          <a:xfrm>
            <a:off x="4267976" y="5379282"/>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20" name="TextBox 19"/>
          <p:cNvSpPr txBox="1"/>
          <p:nvPr/>
        </p:nvSpPr>
        <p:spPr>
          <a:xfrm>
            <a:off x="4267976" y="5917034"/>
            <a:ext cx="2371162" cy="523220"/>
          </a:xfrm>
          <a:prstGeom prst="rect">
            <a:avLst/>
          </a:prstGeom>
          <a:noFill/>
        </p:spPr>
        <p:txBody>
          <a:bodyPr wrap="none" rtlCol="0">
            <a:spAutoFit/>
          </a:bodyPr>
          <a:lstStyle/>
          <a:p>
            <a:r>
              <a:rPr lang="en-US" sz="2800" dirty="0"/>
              <a:t>Daniel </a:t>
            </a:r>
            <a:r>
              <a:rPr lang="en-US" sz="28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3184802"/>
            <a:ext cx="2789334" cy="3171548"/>
            <a:chOff x="8804228" y="3184802"/>
            <a:chExt cx="2789334" cy="3171548"/>
          </a:xfrm>
        </p:grpSpPr>
        <p:grpSp>
          <p:nvGrpSpPr>
            <p:cNvPr id="32" name="Group 31"/>
            <p:cNvGrpSpPr/>
            <p:nvPr/>
          </p:nvGrpSpPr>
          <p:grpSpPr>
            <a:xfrm>
              <a:off x="8806674" y="3184802"/>
              <a:ext cx="2786888" cy="3171548"/>
              <a:chOff x="8806674" y="3184802"/>
              <a:chExt cx="2786888" cy="3171548"/>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4" y="3184802"/>
                <a:ext cx="512830" cy="641472"/>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smtClean="0">
                <a:solidFill>
                  <a:schemeClr val="accent5"/>
                </a:solidFill>
              </a:rPr>
              <a:t>Scaling interface is still pending</a:t>
            </a:r>
            <a:endParaRPr lang="en-US" sz="1800" dirty="0">
              <a:solidFill>
                <a:schemeClr val="accent5"/>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36</a:t>
            </a:fld>
            <a:endParaRPr lang="en-US" dirty="0"/>
          </a:p>
        </p:txBody>
      </p:sp>
      <p:sp>
        <p:nvSpPr>
          <p:cNvPr id="7" name="TextBox 6"/>
          <p:cNvSpPr txBox="1"/>
          <p:nvPr/>
        </p:nvSpPr>
        <p:spPr>
          <a:xfrm>
            <a:off x="9003701" y="4640559"/>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8" name="TextBox 7"/>
          <p:cNvSpPr txBox="1"/>
          <p:nvPr/>
        </p:nvSpPr>
        <p:spPr>
          <a:xfrm>
            <a:off x="9003701" y="6274836"/>
            <a:ext cx="1993687" cy="369332"/>
          </a:xfrm>
          <a:prstGeom prst="rect">
            <a:avLst/>
          </a:prstGeom>
          <a:noFill/>
        </p:spPr>
        <p:txBody>
          <a:bodyPr wrap="none" rtlCol="0">
            <a:spAutoFit/>
          </a:bodyPr>
          <a:lstStyle/>
          <a:p>
            <a:r>
              <a:rPr lang="en-US" dirty="0" smtClean="0">
                <a:solidFill>
                  <a:schemeClr val="accent5"/>
                </a:solidFill>
                <a:sym typeface="Wingdings"/>
              </a:rPr>
              <a:t> </a:t>
            </a:r>
            <a:r>
              <a:rPr lang="en-US" dirty="0" smtClean="0">
                <a:solidFill>
                  <a:schemeClr val="accent5"/>
                </a:solidFill>
              </a:rPr>
              <a:t>Work-in-process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13" end="13"/>
                                            </p:txEl>
                                          </p:spTgt>
                                        </p:tgtEl>
                                        <p:attrNameLst>
                                          <p:attrName>style.visibility</p:attrName>
                                        </p:attrNameLst>
                                      </p:cBhvr>
                                      <p:to>
                                        <p:strVal val="visible"/>
                                      </p:to>
                                    </p:set>
                                    <p:animEffect transition="in" filter="blinds(horizontal)">
                                      <p:cBhvr>
                                        <p:cTn id="18" dur="500"/>
                                        <p:tgtEl>
                                          <p:spTgt spid="3">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Slide Number Placeholder 5"/>
          <p:cNvSpPr>
            <a:spLocks noGrp="1"/>
          </p:cNvSpPr>
          <p:nvPr>
            <p:ph type="sldNum" sz="quarter" idx="12"/>
          </p:nvPr>
        </p:nvSpPr>
        <p:spPr/>
        <p:txBody>
          <a:bodyPr/>
          <a:lstStyle/>
          <a:p>
            <a:fld id="{8B74F74A-7BF3-1C41-9DD5-AD56B693B424}" type="slidenum">
              <a:rPr lang="en-US" smtClean="0"/>
              <a:t>37</a:t>
            </a:fld>
            <a:endParaRPr lang="en-US" dirty="0"/>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412358" y="2072009"/>
            <a:ext cx="7629968" cy="1987262"/>
          </a:xfrm>
          <a:prstGeom prst="rect">
            <a:avLst/>
          </a:prstGeom>
        </p:spPr>
      </p:pic>
      <p:sp>
        <p:nvSpPr>
          <p:cNvPr id="18" name="Rectangle 17"/>
          <p:cNvSpPr/>
          <p:nvPr/>
        </p:nvSpPr>
        <p:spPr>
          <a:xfrm>
            <a:off x="9903069" y="4214016"/>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358" y="4095129"/>
            <a:ext cx="7629968" cy="2138128"/>
          </a:xfrm>
          <a:prstGeom prst="rect">
            <a:avLst/>
          </a:prstGeom>
        </p:spPr>
      </p:pic>
      <p:sp>
        <p:nvSpPr>
          <p:cNvPr id="20" name="Rectangle 19"/>
          <p:cNvSpPr/>
          <p:nvPr/>
        </p:nvSpPr>
        <p:spPr>
          <a:xfrm>
            <a:off x="412358" y="2072010"/>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 name="Group 43"/>
          <p:cNvGrpSpPr/>
          <p:nvPr/>
        </p:nvGrpSpPr>
        <p:grpSpPr>
          <a:xfrm>
            <a:off x="8768667" y="1628563"/>
            <a:ext cx="2425881" cy="2246300"/>
            <a:chOff x="8768667" y="1570372"/>
            <a:chExt cx="2425881" cy="2246300"/>
          </a:xfrm>
        </p:grpSpPr>
        <p:sp>
          <p:nvSpPr>
            <p:cNvPr id="38" name="Oval 37"/>
            <p:cNvSpPr/>
            <p:nvPr/>
          </p:nvSpPr>
          <p:spPr>
            <a:xfrm rot="1324184">
              <a:off x="10137130" y="1570372"/>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19674137">
              <a:off x="9284908" y="1647111"/>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16200000">
              <a:off x="8931119" y="238815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13268477">
              <a:off x="9310952" y="3024017"/>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9302007">
              <a:off x="10164095" y="3081310"/>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6240094">
              <a:off x="10621638" y="2437144"/>
              <a:ext cx="410457" cy="73536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a:xfrm>
            <a:off x="9473511" y="2244500"/>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1"/>
          <p:cNvSpPr/>
          <p:nvPr/>
        </p:nvSpPr>
        <p:spPr>
          <a:xfrm>
            <a:off x="1844842" y="2072008"/>
            <a:ext cx="6197484" cy="1986319"/>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25" name="Straight Arrow Connector 24"/>
          <p:cNvCxnSpPr/>
          <p:nvPr/>
        </p:nvCxnSpPr>
        <p:spPr>
          <a:xfrm>
            <a:off x="6176211" y="5293895"/>
            <a:ext cx="3513221" cy="1604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882869" y="4409448"/>
            <a:ext cx="848309" cy="369332"/>
          </a:xfrm>
          <a:prstGeom prst="rect">
            <a:avLst/>
          </a:prstGeom>
          <a:noFill/>
        </p:spPr>
        <p:txBody>
          <a:bodyPr wrap="none" rtlCol="0">
            <a:spAutoFit/>
          </a:bodyPr>
          <a:lstStyle/>
          <a:p>
            <a:r>
              <a:rPr lang="en-US" dirty="0" smtClean="0"/>
              <a:t>Impact</a:t>
            </a:r>
            <a:endParaRPr lang="en-US" dirty="0"/>
          </a:p>
        </p:txBody>
      </p:sp>
      <p:sp>
        <p:nvSpPr>
          <p:cNvPr id="32" name="TextBox 31"/>
          <p:cNvSpPr txBox="1"/>
          <p:nvPr/>
        </p:nvSpPr>
        <p:spPr>
          <a:xfrm>
            <a:off x="10852989" y="2258648"/>
            <a:ext cx="971741" cy="369332"/>
          </a:xfrm>
          <a:prstGeom prst="rect">
            <a:avLst/>
          </a:prstGeom>
          <a:noFill/>
        </p:spPr>
        <p:txBody>
          <a:bodyPr wrap="none" rtlCol="0">
            <a:spAutoFit/>
          </a:bodyPr>
          <a:lstStyle/>
          <a:p>
            <a:r>
              <a:rPr lang="en-US" dirty="0" smtClean="0"/>
              <a:t>Prestige</a:t>
            </a:r>
            <a:endParaRPr lang="en-US" dirty="0"/>
          </a:p>
        </p:txBody>
      </p:sp>
      <p:sp>
        <p:nvSpPr>
          <p:cNvPr id="34" name="TextBox 33"/>
          <p:cNvSpPr txBox="1"/>
          <p:nvPr/>
        </p:nvSpPr>
        <p:spPr>
          <a:xfrm>
            <a:off x="10836092" y="5346740"/>
            <a:ext cx="941861" cy="369332"/>
          </a:xfrm>
          <a:prstGeom prst="rect">
            <a:avLst/>
          </a:prstGeom>
          <a:noFill/>
        </p:spPr>
        <p:txBody>
          <a:bodyPr wrap="none" rtlCol="0">
            <a:spAutoFit/>
          </a:bodyPr>
          <a:lstStyle/>
          <a:p>
            <a:r>
              <a:rPr lang="en-US" dirty="0" smtClean="0"/>
              <a:t>Funding</a:t>
            </a:r>
            <a:endParaRPr lang="en-US" dirty="0"/>
          </a:p>
        </p:txBody>
      </p:sp>
    </p:spTree>
    <p:extLst>
      <p:ext uri="{BB962C8B-B14F-4D97-AF65-F5344CB8AC3E}">
        <p14:creationId xmlns:p14="http://schemas.microsoft.com/office/powerpoint/2010/main" val="135639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6" presetClass="emph" presetSubtype="0" fill="hold" grpId="1" nodeType="withEffect">
                                  <p:stCondLst>
                                    <p:cond delay="0"/>
                                  </p:stCondLst>
                                  <p:childTnLst>
                                    <p:animScale>
                                      <p:cBhvr>
                                        <p:cTn id="9" dur="2000" fill="hold"/>
                                        <p:tgtEl>
                                          <p:spTgt spid="18"/>
                                        </p:tgtEl>
                                      </p:cBhvr>
                                      <p:by x="100000" y="250000"/>
                                    </p:animScale>
                                  </p:childTnLst>
                                </p:cTn>
                              </p:par>
                              <p:par>
                                <p:cTn id="10" presetID="3" presetClass="entr" presetSubtype="10" fill="hold" grpId="1"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20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2000"/>
                                        <p:tgtEl>
                                          <p:spTgt spid="2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2000"/>
                                        <p:tgtEl>
                                          <p:spTgt spid="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blinds(horizontal)">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2000" fill="hold"/>
                                        <p:tgtEl>
                                          <p:spTgt spid="18"/>
                                        </p:tgtEl>
                                      </p:cBhvr>
                                      <p:by x="350000" y="100000"/>
                                    </p:animScale>
                                  </p:childTnLst>
                                </p:cTn>
                              </p:par>
                              <p:par>
                                <p:cTn id="31" presetID="3" presetClass="entr" presetSubtype="1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2000"/>
                                        <p:tgtEl>
                                          <p:spTgt spid="2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linds(horizontal)">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20" grpId="1" animBg="1"/>
      <p:bldP spid="21" grpId="0" animBg="1"/>
      <p:bldP spid="22" grpId="0" animBg="1"/>
      <p:bldP spid="29" grpId="0"/>
      <p:bldP spid="32"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38</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3993" y="3213358"/>
            <a:ext cx="4677489" cy="3508117"/>
          </a:xfrm>
          <a:prstGeom prst="rect">
            <a:avLst/>
          </a:prstGeom>
        </p:spPr>
      </p:pic>
      <p:grpSp>
        <p:nvGrpSpPr>
          <p:cNvPr id="18" name="Group 17"/>
          <p:cNvGrpSpPr/>
          <p:nvPr/>
        </p:nvGrpSpPr>
        <p:grpSpPr>
          <a:xfrm>
            <a:off x="6195200"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6792349"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6216119"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screen">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screen">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40</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41</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35870</TotalTime>
  <Words>3604</Words>
  <Application>Microsoft Macintosh PowerPoint</Application>
  <PresentationFormat>Widescreen</PresentationFormat>
  <Paragraphs>603</Paragraphs>
  <Slides>41</Slides>
  <Notes>39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PowerPoint Presentation</vt:lpstr>
      <vt:lpstr>Data Sources</vt:lpstr>
      <vt:lpstr>Architecture</vt:lpstr>
      <vt:lpstr>ER Diagram</vt:lpstr>
      <vt:lpstr>Name Disambiguation</vt:lpstr>
      <vt:lpstr>Name Disambiguation</vt:lpstr>
      <vt:lpstr>Conclusion</vt:lpstr>
      <vt:lpstr>Conclusion</vt:lpstr>
      <vt:lpstr>Conclusion</vt:lpstr>
      <vt:lpstr>Future Work</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769</cp:revision>
  <cp:lastPrinted>2016-03-04T18:12:00Z</cp:lastPrinted>
  <dcterms:created xsi:type="dcterms:W3CDTF">2015-09-15T19:51:47Z</dcterms:created>
  <dcterms:modified xsi:type="dcterms:W3CDTF">2016-03-06T00:11:14Z</dcterms:modified>
</cp:coreProperties>
</file>